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0"/>
  </p:notesMasterIdLst>
  <p:sldIdLst>
    <p:sldId id="271" r:id="rId2"/>
    <p:sldId id="280" r:id="rId3"/>
    <p:sldId id="270" r:id="rId4"/>
    <p:sldId id="272" r:id="rId5"/>
    <p:sldId id="273" r:id="rId6"/>
    <p:sldId id="274" r:id="rId7"/>
    <p:sldId id="279" r:id="rId8"/>
    <p:sldId id="257" r:id="rId9"/>
    <p:sldId id="284" r:id="rId10"/>
    <p:sldId id="285" r:id="rId11"/>
    <p:sldId id="289" r:id="rId12"/>
    <p:sldId id="265" r:id="rId13"/>
    <p:sldId id="292" r:id="rId14"/>
    <p:sldId id="295" r:id="rId15"/>
    <p:sldId id="296" r:id="rId16"/>
    <p:sldId id="299" r:id="rId17"/>
    <p:sldId id="301" r:id="rId18"/>
    <p:sldId id="300" r:id="rId19"/>
    <p:sldId id="291" r:id="rId20"/>
    <p:sldId id="297" r:id="rId21"/>
    <p:sldId id="298" r:id="rId22"/>
    <p:sldId id="261" r:id="rId23"/>
    <p:sldId id="283" r:id="rId24"/>
    <p:sldId id="290" r:id="rId25"/>
    <p:sldId id="293" r:id="rId26"/>
    <p:sldId id="287" r:id="rId27"/>
    <p:sldId id="288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A65A4-C371-2897-AAFF-0B3F77A5FFFF}" v="739" dt="2025-03-28T14:32:28.495"/>
    <p1510:client id="{48DA4B97-60B0-82C5-7D17-1174BCB9462A}" v="995" dt="2025-03-27T23:09:35.523"/>
    <p1510:client id="{993E22E7-8035-E81E-5D44-851DFF36F30D}" v="41" dt="2025-03-28T03:04:31.234"/>
    <p1510:client id="{AC2C35BD-CFD4-B4E0-7E5C-E1F2850BD055}" v="34" dt="2025-03-27T18:52:19.072"/>
    <p1510:client id="{B39DF49F-6CC8-BC70-0901-50229D57175E}" v="1" dt="2025-03-28T13:13:58.783"/>
    <p1510:client id="{CF965301-46B4-095F-1BAA-C70FB0A1828F}" v="297" dt="2025-03-28T13:11:37.634"/>
    <p1510:client id="{D391D0A6-125E-6A34-144B-4EDB881E5348}" v="98" dt="2025-03-28T02:19:20.658"/>
    <p1510:client id="{E859A714-91D1-7D3D-90C7-0AAD939CB5B8}" v="51" dt="2025-03-26T14:58:08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E9DD5-5017-42BF-BD13-B386ACA0534C}" type="datetimeFigureOut"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B8BA5-81AD-40E7-A963-BBED99B605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92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4.fsd13.ca/activate?token=UNIQUE_TOKEN_HER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Why This Matters (Business Perspective)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Many daycare centers still rely on </a:t>
            </a:r>
            <a:r>
              <a:rPr lang="en-US" b="1"/>
              <a:t>manual paperwork</a:t>
            </a:r>
            <a:r>
              <a:rPr lang="en-US"/>
              <a:t> or disconnected systems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Staff spend valuable time on </a:t>
            </a:r>
            <a:r>
              <a:rPr lang="en-US" b="1"/>
              <a:t>administrative tasks</a:t>
            </a:r>
            <a:r>
              <a:rPr lang="en-US"/>
              <a:t> instead of engaging with children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 centralized system:</a:t>
            </a:r>
          </a:p>
          <a:p>
            <a:pPr marL="285750" lvl="1" indent="-285750">
              <a:buFont typeface="Arial"/>
              <a:buChar char="•"/>
            </a:pPr>
            <a:r>
              <a:rPr lang="en-US"/>
              <a:t>Reduces human error</a:t>
            </a:r>
          </a:p>
          <a:p>
            <a:pPr marL="285750" lvl="1" indent="-285750">
              <a:buFont typeface="Arial"/>
              <a:buChar char="•"/>
            </a:pPr>
            <a:r>
              <a:rPr lang="en-US"/>
              <a:t>Improves </a:t>
            </a:r>
            <a:r>
              <a:rPr lang="en-US" b="1"/>
              <a:t>parent satisfaction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Enhances </a:t>
            </a:r>
            <a:r>
              <a:rPr lang="en-US" b="1"/>
              <a:t>operational efficiency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Provides </a:t>
            </a:r>
            <a:r>
              <a:rPr lang="en-US" b="1"/>
              <a:t>real-time insights</a:t>
            </a:r>
            <a:r>
              <a:rPr lang="en-US"/>
              <a:t> for management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B8BA5-81AD-40E7-A963-BBED99B605F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89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🔄 Token Generation</a:t>
            </a:r>
            <a:endParaRPr lang="en-US"/>
          </a:p>
          <a:p>
            <a:pPr lvl="1">
              <a:lnSpc>
                <a:spcPct val="12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Securely create a random token using: bin2hex(</a:t>
            </a:r>
            <a:r>
              <a:rPr lang="en-US" err="1"/>
              <a:t>random_bytes</a:t>
            </a:r>
            <a:r>
              <a:rPr lang="en-US"/>
              <a:t>(32))</a:t>
            </a:r>
          </a:p>
          <a:p>
            <a:pPr lvl="1">
              <a:lnSpc>
                <a:spcPct val="12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Produces a 64-character unique string.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🗃️ Store the Token</a:t>
            </a:r>
            <a:endParaRPr lang="en-US"/>
          </a:p>
          <a:p>
            <a:pPr lvl="1">
              <a:lnSpc>
                <a:spcPct val="12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Save it in the database with the user record (e.g., </a:t>
            </a:r>
            <a:r>
              <a:rPr lang="en-US" err="1"/>
              <a:t>activation_token</a:t>
            </a:r>
            <a:r>
              <a:rPr lang="en-US"/>
              <a:t> column).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📧 Email the User</a:t>
            </a:r>
            <a:endParaRPr lang="en-US"/>
          </a:p>
          <a:p>
            <a:pPr lvl="1">
              <a:lnSpc>
                <a:spcPct val="12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Send a link like: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>
                <a:hlinkClick r:id="rId3"/>
              </a:rPr>
              <a:t>https://team4.fsd13.ca/activate?</a:t>
            </a:r>
            <a:endParaRPr lang="en-US"/>
          </a:p>
          <a:p>
            <a:pPr marL="228600" lvl="1">
              <a:lnSpc>
                <a:spcPct val="120000"/>
              </a:lnSpc>
              <a:spcBef>
                <a:spcPts val="500"/>
              </a:spcBef>
            </a:pPr>
            <a:r>
              <a:rPr lang="en-US">
                <a:hlinkClick r:id="rId3"/>
              </a:rPr>
              <a:t>token=UNIQUE_TOKEN_HERE</a:t>
            </a:r>
            <a:endParaRPr lang="en-US"/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B8BA5-81AD-40E7-A963-BBED99B605F8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7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800"/>
              </a:lnSpc>
            </a:pPr>
            <a:r>
              <a:rPr lang="en-US" b="1"/>
              <a:t>🔍 Token Verification</a:t>
            </a:r>
            <a:r>
              <a:rPr lang="en-US"/>
              <a:t> </a:t>
            </a:r>
          </a:p>
          <a:p>
            <a:pPr marL="228600" lvl="1" indent="-228600">
              <a:lnSpc>
                <a:spcPts val="1800"/>
              </a:lnSpc>
              <a:buChar char="•"/>
            </a:pPr>
            <a:r>
              <a:rPr lang="en-US"/>
              <a:t>On click, app reads token from URL </a:t>
            </a:r>
          </a:p>
          <a:p>
            <a:pPr marL="228600" lvl="1" indent="-228600">
              <a:lnSpc>
                <a:spcPts val="1800"/>
              </a:lnSpc>
              <a:buChar char="•"/>
            </a:pPr>
            <a:r>
              <a:rPr lang="en-US"/>
              <a:t>Looks it up in DB → activates user if valid </a:t>
            </a:r>
          </a:p>
          <a:p>
            <a:pPr marL="228600" lvl="1" indent="-228600">
              <a:lnSpc>
                <a:spcPts val="1800"/>
              </a:lnSpc>
              <a:buChar char="•"/>
            </a:pPr>
            <a:r>
              <a:rPr lang="en-US"/>
              <a:t>Optional: remove token to prevent reuse </a:t>
            </a:r>
            <a:endParaRPr lang="en-US">
              <a:ea typeface="Calibri"/>
              <a:cs typeface="Calibri"/>
            </a:endParaRPr>
          </a:p>
          <a:p>
            <a:pPr>
              <a:lnSpc>
                <a:spcPts val="1800"/>
              </a:lnSpc>
            </a:pPr>
            <a:r>
              <a:rPr lang="en-US" b="1"/>
              <a:t>🚪 Post-Activation</a:t>
            </a:r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pPr marL="228600" lvl="1" indent="-228600">
              <a:lnSpc>
                <a:spcPts val="1800"/>
              </a:lnSpc>
              <a:buChar char="•"/>
            </a:pPr>
            <a:r>
              <a:rPr lang="en-US"/>
              <a:t>User is redirected to login/dashboard </a:t>
            </a:r>
          </a:p>
          <a:p>
            <a:pPr marL="228600" lvl="1" indent="-228600">
              <a:lnSpc>
                <a:spcPts val="1800"/>
              </a:lnSpc>
              <a:buChar char="•"/>
            </a:pPr>
            <a:r>
              <a:rPr lang="en-US"/>
              <a:t>Email is now verified — account is active ✅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B8BA5-81AD-40E7-A963-BBED99B605F8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6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4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3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9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9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5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5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toolbox.googleapps.com/apps/di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392D-F2FD-4272-3499-84B66719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group of children and a person&#10;&#10;AI-generated content may be incorrect.">
            <a:extLst>
              <a:ext uri="{FF2B5EF4-FFF2-40B4-BE49-F238E27FC236}">
                <a16:creationId xmlns:a16="http://schemas.microsoft.com/office/drawing/2014/main" id="{1EB00DD9-A6B2-9905-752D-C75E3820E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" y="-2"/>
            <a:ext cx="8679307" cy="3545260"/>
          </a:xfr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452CDF3-8E63-4F88-92C0-39514296F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367" y="0"/>
            <a:ext cx="3518317" cy="6858000"/>
          </a:xfrm>
          <a:prstGeom prst="rect">
            <a:avLst/>
          </a:prstGeom>
        </p:spPr>
      </p:pic>
      <p:pic>
        <p:nvPicPr>
          <p:cNvPr id="6" name="Picture 5" descr="A group of children sitting on the floor&#10;&#10;AI-generated content may be incorrect.">
            <a:extLst>
              <a:ext uri="{FF2B5EF4-FFF2-40B4-BE49-F238E27FC236}">
                <a16:creationId xmlns:a16="http://schemas.microsoft.com/office/drawing/2014/main" id="{A5577472-ACF7-7465-46F0-333FEC58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526" y="3552804"/>
            <a:ext cx="5064703" cy="40209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D302D4C-5FD8-42C9-A8A9-0B2D8D938B21}"/>
              </a:ext>
            </a:extLst>
          </p:cNvPr>
          <p:cNvSpPr txBox="1">
            <a:spLocks/>
          </p:cNvSpPr>
          <p:nvPr/>
        </p:nvSpPr>
        <p:spPr>
          <a:xfrm>
            <a:off x="-3269" y="3984019"/>
            <a:ext cx="4071550" cy="3685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Calibri"/>
                <a:ea typeface="Calibri"/>
                <a:cs typeface="Calibri"/>
              </a:rPr>
              <a:t>Day Care Management System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103F28D-FD04-8CA4-794A-311331A56942}"/>
              </a:ext>
            </a:extLst>
          </p:cNvPr>
          <p:cNvSpPr txBox="1">
            <a:spLocks/>
          </p:cNvSpPr>
          <p:nvPr/>
        </p:nvSpPr>
        <p:spPr>
          <a:xfrm>
            <a:off x="-3268" y="5467486"/>
            <a:ext cx="3317671" cy="1389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Calibri"/>
                <a:ea typeface="Calibri"/>
                <a:cs typeface="Calibri"/>
              </a:rPr>
              <a:t>Shao Hang Li, Ritu Arora, Qi He</a:t>
            </a:r>
          </a:p>
        </p:txBody>
      </p:sp>
    </p:spTree>
    <p:extLst>
      <p:ext uri="{BB962C8B-B14F-4D97-AF65-F5344CB8AC3E}">
        <p14:creationId xmlns:p14="http://schemas.microsoft.com/office/powerpoint/2010/main" val="382447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F54-5B7B-9CFC-BE17-2B67A580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93" y="433185"/>
            <a:ext cx="10653578" cy="1132258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Cloudflare Integration: What &amp; Why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2FC9E-7C78-59FE-7EBA-FFC297DB1A31}"/>
              </a:ext>
            </a:extLst>
          </p:cNvPr>
          <p:cNvSpPr txBox="1"/>
          <p:nvPr/>
        </p:nvSpPr>
        <p:spPr>
          <a:xfrm>
            <a:off x="371763" y="1410855"/>
            <a:ext cx="43942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Calibri"/>
                <a:ea typeface="Calibri"/>
                <a:cs typeface="Calibri"/>
              </a:rPr>
              <a:t>Why Use Cloudflare?</a:t>
            </a:r>
            <a:br>
              <a:rPr lang="en-US" sz="2200">
                <a:latin typeface="Calibri"/>
                <a:ea typeface="Calibri"/>
                <a:cs typeface="Calibri"/>
              </a:rPr>
            </a:br>
            <a:r>
              <a:rPr lang="en-US" sz="2200">
                <a:latin typeface="Calibri"/>
                <a:ea typeface="Calibri"/>
                <a:cs typeface="Calibri"/>
              </a:rPr>
              <a:t>Cloudflare acts as a </a:t>
            </a:r>
            <a:r>
              <a:rPr lang="en-US" sz="2200" b="1">
                <a:latin typeface="Calibri"/>
                <a:ea typeface="Calibri"/>
                <a:cs typeface="Calibri"/>
              </a:rPr>
              <a:t>reverse proxy and CDN</a:t>
            </a:r>
            <a:r>
              <a:rPr lang="en-US" sz="2200">
                <a:latin typeface="Calibri"/>
                <a:ea typeface="Calibri"/>
                <a:cs typeface="Calibri"/>
              </a:rPr>
              <a:t>, offering:</a:t>
            </a:r>
            <a:br>
              <a:rPr lang="en-US" sz="2200">
                <a:latin typeface="Calibri"/>
                <a:ea typeface="Calibri"/>
                <a:cs typeface="Calibri"/>
              </a:rPr>
            </a:br>
            <a:r>
              <a:rPr lang="en-US" sz="2200">
                <a:latin typeface="Calibri"/>
                <a:ea typeface="Calibri"/>
                <a:cs typeface="Calibri"/>
              </a:rPr>
              <a:t>✅ Faster load times (via caching &amp; global edge servers)</a:t>
            </a:r>
            <a:br>
              <a:rPr lang="en-US" sz="2200">
                <a:latin typeface="Calibri"/>
                <a:ea typeface="Calibri"/>
                <a:cs typeface="Calibri"/>
              </a:rPr>
            </a:br>
            <a:r>
              <a:rPr lang="en-US" sz="2200">
                <a:latin typeface="Calibri"/>
                <a:ea typeface="Calibri"/>
                <a:cs typeface="Calibri"/>
              </a:rPr>
              <a:t>✅ Enhanced security (DDoS protection, SSL, firewall)</a:t>
            </a:r>
            <a:br>
              <a:rPr lang="en-US" sz="2200">
                <a:latin typeface="Calibri"/>
                <a:ea typeface="Calibri"/>
                <a:cs typeface="Calibri"/>
              </a:rPr>
            </a:br>
            <a:r>
              <a:rPr lang="en-US" sz="2200">
                <a:latin typeface="Calibri"/>
                <a:ea typeface="Calibri"/>
                <a:cs typeface="Calibri"/>
              </a:rPr>
              <a:t>✅ DNS management with real-time updates</a:t>
            </a:r>
            <a:br>
              <a:rPr lang="en-US" sz="2200">
                <a:latin typeface="Calibri"/>
                <a:ea typeface="Calibri"/>
                <a:cs typeface="Calibri"/>
              </a:rPr>
            </a:br>
            <a:r>
              <a:rPr lang="en-US" sz="2200">
                <a:latin typeface="Calibri"/>
                <a:ea typeface="Calibri"/>
                <a:cs typeface="Calibri"/>
              </a:rPr>
              <a:t>✅ Reduced bandwidth usage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367E40-AA9D-26F9-601F-BD7240FCB6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" r="-169" b="2616"/>
          <a:stretch/>
        </p:blipFill>
        <p:spPr>
          <a:xfrm>
            <a:off x="5247121" y="1113559"/>
            <a:ext cx="6847037" cy="55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8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4052-9768-C818-E966-ECE24BAC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How We Set It 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53C2-B6E7-DC48-EAB9-0A57041FC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92" y="1115170"/>
            <a:ext cx="11588760" cy="46169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Create Cloudflare Account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 → Add your domain (e.g., fsd13.ca)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Import DNS Records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 → Cloudflare pulls existing records automatically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Update Nameservers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 → At your domain registrar (e.g., </a:t>
            </a:r>
            <a:r>
              <a:rPr lang="en-US" b="1">
                <a:latin typeface="Calibri"/>
                <a:ea typeface="Calibri"/>
                <a:cs typeface="Calibri"/>
              </a:rPr>
              <a:t>Domain Robot Enterprises Inc.</a:t>
            </a:r>
            <a:r>
              <a:rPr lang="en-US">
                <a:latin typeface="Calibri"/>
                <a:ea typeface="Calibri"/>
                <a:cs typeface="Calibri"/>
              </a:rPr>
              <a:t>), replace the old nameservers (</a:t>
            </a:r>
            <a:r>
              <a:rPr lang="en-US" i="1">
                <a:latin typeface="Calibri"/>
                <a:ea typeface="Calibri"/>
                <a:cs typeface="Calibri"/>
              </a:rPr>
              <a:t>e.g., </a:t>
            </a:r>
            <a:r>
              <a:rPr lang="en-US">
                <a:latin typeface="Calibri"/>
                <a:ea typeface="Calibri"/>
                <a:cs typeface="Calibri"/>
              </a:rPr>
              <a:t>ns14.datona-1.com, ns15.datona-1.com) with Cloudflare’s </a:t>
            </a:r>
            <a:r>
              <a:rPr lang="en-US" i="1">
                <a:latin typeface="Calibri"/>
                <a:ea typeface="Calibri"/>
                <a:cs typeface="Calibri"/>
              </a:rPr>
              <a:t>(e.g., </a:t>
            </a:r>
            <a:r>
              <a:rPr lang="en-US">
                <a:latin typeface="Calibri"/>
                <a:ea typeface="Calibri"/>
                <a:cs typeface="Calibri"/>
              </a:rPr>
              <a:t>bowen.ns.cloudflare.com, dora.ns.cloudflare.com)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DNS Propagation Begins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 → Takes up to 24–48 hours globally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 → Use tools like </a:t>
            </a:r>
            <a:r>
              <a:rPr lang="en-US">
                <a:latin typeface="Calibri"/>
                <a:ea typeface="Calibri"/>
                <a:cs typeface="Calibri"/>
                <a:hlinkClick r:id="rId2"/>
              </a:rPr>
              <a:t>Google Dig</a:t>
            </a:r>
            <a:r>
              <a:rPr lang="en-US">
                <a:latin typeface="Calibri"/>
                <a:ea typeface="Calibri"/>
                <a:cs typeface="Calibri"/>
              </a:rPr>
              <a:t> to confirm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Traffic Routed via Cloudflare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 → Static files (e.g., images, CSS) now served from nearest edge server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 → Real-time control via Cloudflare dashboard (SSL, caching, security rules)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2D2881-7212-F499-BBA6-AF6149FE4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472" y="-2599"/>
            <a:ext cx="6319694" cy="25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0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126C-27C4-C42B-9831-D68245795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40700"/>
            <a:ext cx="10653578" cy="1132258"/>
          </a:xfrm>
        </p:spPr>
        <p:txBody>
          <a:bodyPr/>
          <a:lstStyle/>
          <a:p>
            <a:pPr algn="ctr"/>
            <a:r>
              <a:rPr lang="en-US" b="0">
                <a:latin typeface="Calibri"/>
                <a:ea typeface="Calibri"/>
                <a:cs typeface="Calibri"/>
              </a:rPr>
              <a:t>Payment with Stripe PHP/API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5E209-12BC-D6D4-BB62-985677E1C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101" y="707229"/>
            <a:ext cx="10653579" cy="4593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 sz="2400">
                <a:latin typeface="Calibri"/>
                <a:ea typeface="Calibri"/>
                <a:cs typeface="Calibri"/>
              </a:rPr>
              <a:t>composer require stripe/stripe-</a:t>
            </a:r>
            <a:r>
              <a:rPr lang="en-US" sz="2400" err="1">
                <a:latin typeface="Calibri"/>
                <a:ea typeface="Calibri"/>
                <a:cs typeface="Calibri"/>
              </a:rPr>
              <a:t>php</a:t>
            </a:r>
            <a:r>
              <a:rPr lang="en-US" sz="2400">
                <a:latin typeface="Calibri"/>
                <a:ea typeface="Calibri"/>
                <a:cs typeface="Calibri"/>
              </a:rPr>
              <a:t> (More convenient if you're using PHP)</a:t>
            </a:r>
          </a:p>
        </p:txBody>
      </p:sp>
      <p:pic>
        <p:nvPicPr>
          <p:cNvPr id="5" name="Picture 4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655DC630-4583-7E8C-81DB-5D6A2455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1" y="1393441"/>
            <a:ext cx="6189135" cy="2670272"/>
          </a:xfrm>
          <a:prstGeom prst="rect">
            <a:avLst/>
          </a:prstGeom>
        </p:spPr>
      </p:pic>
      <p:pic>
        <p:nvPicPr>
          <p:cNvPr id="6" name="Picture 5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1D669D3B-6FDC-56D2-C4E6-69E0A8E1E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48" y="4065293"/>
            <a:ext cx="6193560" cy="2482948"/>
          </a:xfrm>
          <a:prstGeom prst="rect">
            <a:avLst/>
          </a:prstGeom>
        </p:spPr>
      </p:pic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079C55D7-1D24-8376-7715-EA07020B1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176" y="1269999"/>
            <a:ext cx="3821892" cy="3255819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3277A9A-C06C-AE9A-9830-F1D128040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91" y="4637282"/>
            <a:ext cx="5089141" cy="21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6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DD82-5E8C-CA5C-24E8-A375E89C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890" y="2155"/>
            <a:ext cx="10653578" cy="1132258"/>
          </a:xfrm>
        </p:spPr>
        <p:txBody>
          <a:bodyPr/>
          <a:lstStyle/>
          <a:p>
            <a:r>
              <a:rPr lang="en-US" b="0">
                <a:latin typeface="Calibri"/>
                <a:ea typeface="Calibri"/>
                <a:cs typeface="Calibri"/>
              </a:rPr>
              <a:t>Stripe personal dashboard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73D832-36C9-D4B9-628C-8D087C39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5242"/>
            <a:ext cx="6750243" cy="2898059"/>
          </a:xfrm>
          <a:prstGeom prst="rect">
            <a:avLst/>
          </a:prstGeom>
        </p:spPr>
      </p:pic>
      <p:pic>
        <p:nvPicPr>
          <p:cNvPr id="7" name="Picture 6" descr="A screenshot of a payout&#10;&#10;AI-generated content may be incorrect.">
            <a:extLst>
              <a:ext uri="{FF2B5EF4-FFF2-40B4-BE49-F238E27FC236}">
                <a16:creationId xmlns:a16="http://schemas.microsoft.com/office/drawing/2014/main" id="{4510E27D-41CB-8F65-F8BA-54323E4F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73455"/>
            <a:ext cx="10075334" cy="33824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897D2A-B2B8-8482-C3C1-4D0E6A9309B8}"/>
              </a:ext>
            </a:extLst>
          </p:cNvPr>
          <p:cNvSpPr txBox="1">
            <a:spLocks/>
          </p:cNvSpPr>
          <p:nvPr/>
        </p:nvSpPr>
        <p:spPr>
          <a:xfrm>
            <a:off x="6747132" y="1272155"/>
            <a:ext cx="5719821" cy="701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buFont typeface="Calibri"/>
              <a:buChar char="-"/>
            </a:pPr>
            <a:r>
              <a:rPr lang="en-US" sz="2600" b="0">
                <a:latin typeface="Calibri"/>
                <a:ea typeface="Calibri"/>
                <a:cs typeface="Calibri"/>
              </a:rPr>
              <a:t>View all your transactions</a:t>
            </a:r>
          </a:p>
          <a:p>
            <a:pPr algn="ctr"/>
            <a:endParaRPr lang="en-US" sz="2000" b="0"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639D0-030E-238D-CDB7-682B691F386B}"/>
              </a:ext>
            </a:extLst>
          </p:cNvPr>
          <p:cNvSpPr txBox="1"/>
          <p:nvPr/>
        </p:nvSpPr>
        <p:spPr>
          <a:xfrm>
            <a:off x="7718521" y="2107430"/>
            <a:ext cx="401319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2600">
                <a:latin typeface="Calibri"/>
                <a:ea typeface="Calibri"/>
                <a:cs typeface="Calibri"/>
              </a:rPr>
              <a:t>Different kinds of analytics (payout, etc.)</a:t>
            </a:r>
          </a:p>
        </p:txBody>
      </p:sp>
    </p:spTree>
    <p:extLst>
      <p:ext uri="{BB962C8B-B14F-4D97-AF65-F5344CB8AC3E}">
        <p14:creationId xmlns:p14="http://schemas.microsoft.com/office/powerpoint/2010/main" val="225687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C52A-E2E3-F133-5246-F897BC5A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495" y="1562"/>
            <a:ext cx="5544270" cy="829412"/>
          </a:xfrm>
        </p:spPr>
        <p:txBody>
          <a:bodyPr>
            <a:normAutofit/>
          </a:bodyPr>
          <a:lstStyle/>
          <a:p>
            <a:r>
              <a:rPr lang="en-US" b="0" err="1"/>
              <a:t>FullCalendar</a:t>
            </a:r>
            <a:r>
              <a:rPr lang="en-US" b="0"/>
              <a:t> for events</a:t>
            </a:r>
          </a:p>
        </p:txBody>
      </p:sp>
      <p:pic>
        <p:nvPicPr>
          <p:cNvPr id="4" name="Content Placeholder 3" descr="A screenshot of a calendar&#10;&#10;AI-generated content may be incorrect.">
            <a:extLst>
              <a:ext uri="{FF2B5EF4-FFF2-40B4-BE49-F238E27FC236}">
                <a16:creationId xmlns:a16="http://schemas.microsoft.com/office/drawing/2014/main" id="{DFF121ED-5615-6739-8540-A7C5B146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160" y="758148"/>
            <a:ext cx="5009935" cy="5502366"/>
          </a:xfrm>
        </p:spPr>
      </p:pic>
      <p:pic>
        <p:nvPicPr>
          <p:cNvPr id="7" name="Picture 6" descr="A screenshot of a calendar&#10;&#10;AI-generated content may be incorrect.">
            <a:extLst>
              <a:ext uri="{FF2B5EF4-FFF2-40B4-BE49-F238E27FC236}">
                <a16:creationId xmlns:a16="http://schemas.microsoft.com/office/drawing/2014/main" id="{A5034608-0F39-7ED5-0374-2161F581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04" y="762001"/>
            <a:ext cx="5677101" cy="550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7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C5A25F-2C49-BBCE-F8E3-D122017B3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" y="77295"/>
            <a:ext cx="7265540" cy="342923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075D0-6E7B-5E8A-F96B-6BCE05CF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" y="3433174"/>
            <a:ext cx="7265540" cy="3421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FE6A1-1224-810B-4FC0-A3E27D1A417E}"/>
              </a:ext>
            </a:extLst>
          </p:cNvPr>
          <p:cNvSpPr txBox="1"/>
          <p:nvPr/>
        </p:nvSpPr>
        <p:spPr>
          <a:xfrm>
            <a:off x="7780097" y="575733"/>
            <a:ext cx="421332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/>
              </a:rPr>
              <a:t>- Create/Edit events</a:t>
            </a:r>
            <a:endParaRPr lang="en-US" sz="2800">
              <a:latin typeface="Calibri"/>
              <a:ea typeface="Calibri"/>
              <a:cs typeface="Calibri"/>
            </a:endParaRPr>
          </a:p>
          <a:p>
            <a:endParaRPr lang="en-US" sz="2800">
              <a:latin typeface="Calibri"/>
              <a:ea typeface="Calibri"/>
              <a:cs typeface="Calibri"/>
            </a:endParaRPr>
          </a:p>
          <a:p>
            <a:r>
              <a:rPr lang="en-US" sz="2800">
                <a:latin typeface="Calibri"/>
                <a:ea typeface="Calibri"/>
                <a:cs typeface="Calibri"/>
              </a:rPr>
              <a:t>-Validation to successfully create an event</a:t>
            </a:r>
          </a:p>
          <a:p>
            <a:endParaRPr lang="en-US" sz="2800">
              <a:latin typeface="Calibri"/>
              <a:ea typeface="Calibri"/>
              <a:cs typeface="Calibri"/>
            </a:endParaRPr>
          </a:p>
          <a:p>
            <a:pPr marL="457200" indent="-457200"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</a:rPr>
              <a:t>Parents dashboard </a:t>
            </a:r>
          </a:p>
          <a:p>
            <a:r>
              <a:rPr lang="en-US" sz="2800">
                <a:latin typeface="Calibri"/>
                <a:ea typeface="Calibri"/>
                <a:cs typeface="Calibri"/>
              </a:rPr>
              <a:t>                  Vs</a:t>
            </a:r>
          </a:p>
          <a:p>
            <a:pPr marL="457200" indent="-457200"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</a:rPr>
              <a:t>Educator/Admin dashboard</a:t>
            </a:r>
          </a:p>
          <a:p>
            <a:endParaRPr lang="en-US" sz="2800">
              <a:latin typeface="Calibri"/>
              <a:ea typeface="Calibri"/>
              <a:cs typeface="Calibri"/>
            </a:endParaRPr>
          </a:p>
          <a:p>
            <a:endParaRPr lang="en-US" sz="2800">
              <a:latin typeface="Calibri"/>
              <a:ea typeface="Calibri"/>
              <a:cs typeface="Calibri"/>
            </a:endParaRPr>
          </a:p>
          <a:p>
            <a:pPr marL="457200" indent="-457200">
              <a:buFont typeface="Calibri"/>
              <a:buChar char="-"/>
            </a:pPr>
            <a:endParaRPr lang="en-US" sz="28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2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5E0A-D70D-F288-DD83-A7854952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955" y="1563"/>
            <a:ext cx="10653578" cy="1132258"/>
          </a:xfrm>
        </p:spPr>
        <p:txBody>
          <a:bodyPr/>
          <a:lstStyle/>
          <a:p>
            <a:r>
              <a:rPr lang="en-US"/>
              <a:t>Challenges/Teaching</a:t>
            </a:r>
          </a:p>
        </p:txBody>
      </p:sp>
      <p:pic>
        <p:nvPicPr>
          <p:cNvPr id="7" name="Content Placeholder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B319C3F-9FA0-0536-B6F0-87E164431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954" y="566519"/>
            <a:ext cx="10653579" cy="1616470"/>
          </a:xfr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AE0E4C2-47AF-0515-01A1-A1F17826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13" y="2316896"/>
            <a:ext cx="7052896" cy="2028825"/>
          </a:xfrm>
          <a:prstGeom prst="rect">
            <a:avLst/>
          </a:prstGeom>
        </p:spPr>
      </p:pic>
      <p:pic>
        <p:nvPicPr>
          <p:cNvPr id="10" name="Picture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B281FD39-ACE2-64D6-C3DD-3E43E4B10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14" y="4442192"/>
            <a:ext cx="7055094" cy="241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8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1D3A-1B6C-0986-253B-FAB56BE7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284" y="156095"/>
            <a:ext cx="10653578" cy="1132258"/>
          </a:xfrm>
        </p:spPr>
        <p:txBody>
          <a:bodyPr/>
          <a:lstStyle/>
          <a:p>
            <a:r>
              <a:rPr lang="en-US"/>
              <a:t>Fullcalendar.io</a:t>
            </a:r>
          </a:p>
        </p:txBody>
      </p:sp>
      <p:pic>
        <p:nvPicPr>
          <p:cNvPr id="4" name="Content Placeholder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8B488DE-4D03-6561-A5B2-DE0E60BBA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76" y="961229"/>
            <a:ext cx="6281833" cy="5717585"/>
          </a:xfr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B48B794-EA9F-E51F-788B-1DB6C09E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94" y="1713777"/>
            <a:ext cx="5618307" cy="39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7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6984-0812-C6CB-95DB-3DE7CC2F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783" y="1025704"/>
            <a:ext cx="10653578" cy="1132258"/>
          </a:xfrm>
        </p:spPr>
        <p:txBody>
          <a:bodyPr/>
          <a:lstStyle/>
          <a:p>
            <a:r>
              <a:rPr lang="en-US"/>
              <a:t>FullCalendar.io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DFD75E7-5118-0ABA-3A1E-893FE88F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510" y="2655765"/>
            <a:ext cx="7759700" cy="2254738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B11A6F7-3D96-7FCB-C046-0A00B7F8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9" y="4604483"/>
            <a:ext cx="7903307" cy="2255226"/>
          </a:xfrm>
          <a:prstGeom prst="rect">
            <a:avLst/>
          </a:prstGeom>
        </p:spPr>
      </p:pic>
      <p:pic>
        <p:nvPicPr>
          <p:cNvPr id="3" name="Picture 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981841D7-9F3F-B0AD-80E8-F3BE56E45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" y="-3705"/>
            <a:ext cx="7752292" cy="2663826"/>
          </a:xfrm>
          <a:prstGeom prst="rect">
            <a:avLst/>
          </a:prstGeom>
        </p:spPr>
      </p:pic>
      <p:pic>
        <p:nvPicPr>
          <p:cNvPr id="8" name="Picture 7" descr="80,000+ Curve Arrow Stock Photos, Pictures &amp; Royalty-Free Images - iStock | Curve  arrow vector, Upward curve arrow, Curve arrow icon">
            <a:extLst>
              <a:ext uri="{FF2B5EF4-FFF2-40B4-BE49-F238E27FC236}">
                <a16:creationId xmlns:a16="http://schemas.microsoft.com/office/drawing/2014/main" id="{F9496337-72D2-49F6-A1C5-083FE6AD1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327979" y="4993979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A2C8-3779-1F21-37FF-2F943581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Capture Feature</a:t>
            </a:r>
          </a:p>
        </p:txBody>
      </p:sp>
      <p:pic>
        <p:nvPicPr>
          <p:cNvPr id="10" name="Content Placeholder 9" descr="A screenshot of a webcam&#10;&#10;AI-generated content may be incorrect.">
            <a:extLst>
              <a:ext uri="{FF2B5EF4-FFF2-40B4-BE49-F238E27FC236}">
                <a16:creationId xmlns:a16="http://schemas.microsoft.com/office/drawing/2014/main" id="{D502C641-C6B8-DD3F-3BFC-026CD2CC0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024" y="1351775"/>
            <a:ext cx="2620219" cy="2601290"/>
          </a:xfrm>
        </p:spPr>
      </p:pic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24BA9D0-9EE6-CEFE-87DF-88EF358A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03" y="1538046"/>
            <a:ext cx="6191250" cy="2219325"/>
          </a:xfrm>
          <a:prstGeom prst="rect">
            <a:avLst/>
          </a:prstGeom>
        </p:spPr>
      </p:pic>
      <p:pic>
        <p:nvPicPr>
          <p:cNvPr id="12" name="Picture 1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42424A0-5B8B-7F4E-263D-278116FF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24" y="3881859"/>
            <a:ext cx="7829550" cy="2971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EC3206-5ECA-AD30-C39D-B4FDC4D2F588}"/>
              </a:ext>
            </a:extLst>
          </p:cNvPr>
          <p:cNvSpPr txBox="1"/>
          <p:nvPr/>
        </p:nvSpPr>
        <p:spPr>
          <a:xfrm>
            <a:off x="609600" y="1533525"/>
            <a:ext cx="2743200" cy="4661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000">
                <a:latin typeface="Calibri"/>
                <a:ea typeface="Calibri"/>
                <a:cs typeface="Calibri"/>
              </a:rPr>
              <a:t>HTML5's </a:t>
            </a:r>
            <a:r>
              <a:rPr lang="en-US" sz="2000" err="1">
                <a:latin typeface="Calibri"/>
                <a:ea typeface="Calibri"/>
                <a:cs typeface="Calibri"/>
              </a:rPr>
              <a:t>getUserMedia</a:t>
            </a:r>
            <a:r>
              <a:rPr lang="en-US" sz="2000">
                <a:latin typeface="Calibri"/>
                <a:ea typeface="Calibri"/>
                <a:cs typeface="Calibri"/>
              </a:rPr>
              <a:t> API</a:t>
            </a:r>
            <a:endParaRPr lang="en-US"/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000">
                <a:latin typeface="Calibri"/>
                <a:ea typeface="Calibri"/>
                <a:cs typeface="Calibri"/>
              </a:rPr>
              <a:t>Live Video Stream</a:t>
            </a:r>
            <a:endParaRPr lang="en-US"/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000">
                <a:latin typeface="Calibri"/>
                <a:ea typeface="Calibri"/>
                <a:cs typeface="Calibri"/>
              </a:rPr>
              <a:t>Optional Activation</a:t>
            </a: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000">
                <a:latin typeface="Calibri"/>
                <a:ea typeface="Calibri"/>
                <a:cs typeface="Calibri"/>
              </a:rPr>
              <a:t>Base64 Encoding</a:t>
            </a: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000">
                <a:latin typeface="Calibri"/>
                <a:ea typeface="Calibri"/>
                <a:cs typeface="Calibri"/>
              </a:rPr>
              <a:t>Sanitizing and Renaming the File</a:t>
            </a: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000">
                <a:latin typeface="Calibri"/>
                <a:ea typeface="Calibri"/>
                <a:cs typeface="Calibri"/>
              </a:rPr>
              <a:t>Facial Recognition in the Future!</a:t>
            </a: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34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8EA48-A624-D78F-07F3-6889190B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02" y="367761"/>
            <a:ext cx="10872216" cy="1132258"/>
          </a:xfrm>
        </p:spPr>
        <p:txBody>
          <a:bodyPr anchor="t">
            <a:normAutofit/>
          </a:bodyPr>
          <a:lstStyle/>
          <a:p>
            <a:r>
              <a:rPr lang="en-US" sz="4400">
                <a:latin typeface="Calibri"/>
                <a:ea typeface="Calibri"/>
                <a:cs typeface="Calibri"/>
              </a:rPr>
              <a:t>Purpose of the System</a:t>
            </a:r>
          </a:p>
        </p:txBody>
      </p:sp>
      <p:pic>
        <p:nvPicPr>
          <p:cNvPr id="5" name="Content Placeholder 3" descr="A group of children and a person&#10;&#10;AI-generated content may be incorrect.">
            <a:extLst>
              <a:ext uri="{FF2B5EF4-FFF2-40B4-BE49-F238E27FC236}">
                <a16:creationId xmlns:a16="http://schemas.microsoft.com/office/drawing/2014/main" id="{96AE11C7-764E-5EC5-E180-128AB6F4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39" r="16748"/>
          <a:stretch/>
        </p:blipFill>
        <p:spPr>
          <a:xfrm>
            <a:off x="731520" y="1775012"/>
            <a:ext cx="6355080" cy="45343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1452C-A18E-3481-6C9B-7452A1A75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2984" y="1717286"/>
            <a:ext cx="4749788" cy="459207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The goal is to </a:t>
            </a:r>
            <a:r>
              <a:rPr lang="en-US" sz="2400" b="1">
                <a:latin typeface="Calibri"/>
                <a:ea typeface="Calibri"/>
                <a:cs typeface="Calibri"/>
              </a:rPr>
              <a:t>digitize</a:t>
            </a:r>
            <a:r>
              <a:rPr lang="en-US" sz="2400">
                <a:latin typeface="Calibri"/>
                <a:ea typeface="Calibri"/>
                <a:cs typeface="Calibri"/>
              </a:rPr>
              <a:t> and </a:t>
            </a:r>
            <a:r>
              <a:rPr lang="en-US" sz="2400" b="1">
                <a:latin typeface="Calibri"/>
                <a:ea typeface="Calibri"/>
                <a:cs typeface="Calibri"/>
              </a:rPr>
              <a:t>streamline</a:t>
            </a:r>
            <a:r>
              <a:rPr lang="en-US" sz="2400">
                <a:latin typeface="Calibri"/>
                <a:ea typeface="Calibri"/>
                <a:cs typeface="Calibri"/>
              </a:rPr>
              <a:t> key daycare tasks such as:</a:t>
            </a:r>
          </a:p>
          <a:p>
            <a:r>
              <a:rPr lang="en-US" sz="2400" b="1">
                <a:latin typeface="Calibri"/>
                <a:ea typeface="Calibri"/>
                <a:cs typeface="Calibri"/>
              </a:rPr>
              <a:t>Recording daily attendance</a:t>
            </a:r>
            <a:r>
              <a:rPr lang="en-US" sz="2400">
                <a:latin typeface="Calibri"/>
                <a:ea typeface="Calibri"/>
                <a:cs typeface="Calibri"/>
              </a:rPr>
              <a:t> of children</a:t>
            </a:r>
          </a:p>
          <a:p>
            <a:r>
              <a:rPr lang="en-US" sz="2400" b="1">
                <a:latin typeface="Calibri"/>
                <a:ea typeface="Calibri"/>
                <a:cs typeface="Calibri"/>
              </a:rPr>
              <a:t>Tracking child profiles</a:t>
            </a:r>
            <a:r>
              <a:rPr lang="en-US" sz="2400">
                <a:latin typeface="Calibri"/>
                <a:ea typeface="Calibri"/>
                <a:cs typeface="Calibri"/>
              </a:rPr>
              <a:t> and updates</a:t>
            </a:r>
          </a:p>
          <a:p>
            <a:r>
              <a:rPr lang="en-US" sz="2400" b="1">
                <a:latin typeface="Calibri"/>
                <a:ea typeface="Calibri"/>
                <a:cs typeface="Calibri"/>
              </a:rPr>
              <a:t>Improving communication</a:t>
            </a:r>
            <a:r>
              <a:rPr lang="en-US" sz="2400">
                <a:latin typeface="Calibri"/>
                <a:ea typeface="Calibri"/>
                <a:cs typeface="Calibri"/>
              </a:rPr>
              <a:t> between staff and guardians</a:t>
            </a:r>
          </a:p>
          <a:p>
            <a:r>
              <a:rPr lang="en-US" sz="2400">
                <a:latin typeface="Calibri"/>
                <a:ea typeface="Calibri"/>
                <a:cs typeface="Calibri"/>
              </a:rPr>
              <a:t>Ensuring compliance and accountability</a:t>
            </a:r>
          </a:p>
          <a:p>
            <a:endParaRPr lang="en-US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1194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58B1-4C83-16CF-DF64-91BBE72D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1E89-656B-BED3-E617-48E08800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67907"/>
            <a:ext cx="4328979" cy="46414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err="1">
                <a:latin typeface="Calibri"/>
                <a:ea typeface="Calibri"/>
                <a:cs typeface="Calibri"/>
              </a:rPr>
              <a:t>Chart.jg</a:t>
            </a:r>
            <a:r>
              <a:rPr lang="en-US">
                <a:latin typeface="Calibri"/>
                <a:ea typeface="Calibri"/>
                <a:cs typeface="Calibri"/>
              </a:rPr>
              <a:t> library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>
                <a:latin typeface="Calibri"/>
                <a:ea typeface="Calibri"/>
                <a:cs typeface="Calibri"/>
              </a:rPr>
              <a:t>Pass PHP-generated arrays directly to the JS code using Twig’s </a:t>
            </a:r>
            <a:r>
              <a:rPr lang="en-US" err="1">
                <a:latin typeface="Calibri"/>
                <a:ea typeface="Calibri"/>
                <a:cs typeface="Calibri"/>
              </a:rPr>
              <a:t>json_encode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>
                <a:latin typeface="Calibri"/>
                <a:ea typeface="Calibri"/>
                <a:cs typeface="Calibri"/>
              </a:rPr>
              <a:t>dynamic and interactive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C1247-6736-97ED-2F9A-092FAD98A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314" y="3987720"/>
            <a:ext cx="4617575" cy="2509295"/>
          </a:xfrm>
          <a:prstGeom prst="rect">
            <a:avLst/>
          </a:prstGeom>
        </p:spPr>
      </p:pic>
      <p:pic>
        <p:nvPicPr>
          <p:cNvPr id="7" name="Picture 6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4C7794E1-4ADD-BA41-4D54-8CF3ECEC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21" y="788585"/>
            <a:ext cx="4525943" cy="320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6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1A83-B182-4422-2B3A-EC8868F2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Flexible Data Retrieval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1B60DFA-1BB6-4C18-395F-D288A4C97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1762" y="1544082"/>
            <a:ext cx="5462698" cy="45938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7BF74-4C6D-9BBB-545A-572886951862}"/>
              </a:ext>
            </a:extLst>
          </p:cNvPr>
          <p:cNvSpPr txBox="1"/>
          <p:nvPr/>
        </p:nvSpPr>
        <p:spPr>
          <a:xfrm>
            <a:off x="608876" y="1541000"/>
            <a:ext cx="3467099" cy="24683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</a:rPr>
              <a:t>LIKE operator</a:t>
            </a:r>
            <a:endParaRPr lang="en-US"/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</a:rPr>
              <a:t>% wild card</a:t>
            </a: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</a:rPr>
              <a:t>Ensure soft deleted case</a:t>
            </a: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</a:rPr>
              <a:t>More forgiving experience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882C35-3F55-9870-C7D6-EDDD4E4B8E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" t="592" r="12267" b="190"/>
          <a:stretch/>
        </p:blipFill>
        <p:spPr>
          <a:xfrm>
            <a:off x="680167" y="4006577"/>
            <a:ext cx="5259423" cy="256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6868-25A9-12CD-36D7-CB388480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8B87C0-AA75-34EB-A8B8-7FB2A4A5B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03986"/>
            <a:ext cx="9972397" cy="46053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>
                <a:latin typeface="Calibri"/>
                <a:ea typeface="Calibri"/>
                <a:cs typeface="Calibri"/>
              </a:rPr>
              <a:t>🔐</a:t>
            </a:r>
            <a:r>
              <a:rPr lang="en-US" sz="2200" b="1">
                <a:latin typeface="Calibri"/>
                <a:ea typeface="Calibri"/>
                <a:cs typeface="Calibri"/>
              </a:rPr>
              <a:t> Social Login Integration (Google/Facebook)</a:t>
            </a:r>
            <a:endParaRPr lang="en-US" sz="2200"/>
          </a:p>
          <a:p>
            <a:pPr>
              <a:lnSpc>
                <a:spcPct val="150000"/>
              </a:lnSpc>
            </a:pPr>
            <a:r>
              <a:rPr lang="en-US" sz="2200">
                <a:latin typeface="Calibri"/>
                <a:ea typeface="Calibri"/>
                <a:cs typeface="Calibri"/>
              </a:rPr>
              <a:t>OAuth-based login flow 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Calibri"/>
                <a:ea typeface="Calibri"/>
                <a:cs typeface="Calibri"/>
              </a:rPr>
              <a:t>Google/Facebook login setup pending for </a:t>
            </a:r>
            <a:r>
              <a:rPr lang="en-US" sz="2200" b="1">
                <a:latin typeface="Calibri"/>
                <a:ea typeface="Calibri"/>
                <a:cs typeface="Calibri"/>
              </a:rPr>
              <a:t>Parent Dashboard</a:t>
            </a:r>
            <a:endParaRPr lang="en-US" sz="220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200">
                <a:latin typeface="Calibri"/>
                <a:ea typeface="Calibri"/>
                <a:cs typeface="Calibri"/>
              </a:rPr>
              <a:t>Will improve convenience &amp; reduce login friction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>
                <a:latin typeface="Calibri"/>
                <a:ea typeface="Calibri"/>
                <a:cs typeface="Calibri"/>
              </a:rPr>
              <a:t>🈯 </a:t>
            </a:r>
            <a:r>
              <a:rPr lang="en-US" sz="2200" b="1">
                <a:latin typeface="Calibri"/>
                <a:ea typeface="Calibri"/>
                <a:cs typeface="Calibri"/>
              </a:rPr>
              <a:t>Multi-Language Support</a:t>
            </a:r>
            <a:endParaRPr lang="en-US" sz="220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200">
                <a:latin typeface="Calibri"/>
                <a:ea typeface="Calibri"/>
                <a:cs typeface="Calibri"/>
              </a:rPr>
              <a:t>Enable language switching (e.g., English/French)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200">
                <a:latin typeface="Calibri"/>
                <a:ea typeface="Calibri"/>
                <a:cs typeface="Calibri"/>
              </a:rPr>
              <a:t>Make the system accessible to a broader user base and comply with bilingual requirements.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34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0AF6-30A1-F42D-83D7-BB6B9F09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BB39-5ECE-CCC3-0A80-0DD75A940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38" y="1322987"/>
            <a:ext cx="11634942" cy="45938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b="1">
                <a:latin typeface="Calibri"/>
                <a:ea typeface="Calibri"/>
                <a:cs typeface="Calibri"/>
              </a:rPr>
              <a:t>User Registration &amp; Login</a:t>
            </a:r>
            <a:br>
              <a:rPr lang="en-US" sz="2200" b="1">
                <a:latin typeface="Calibri"/>
                <a:ea typeface="Calibri"/>
                <a:cs typeface="Calibri"/>
              </a:rPr>
            </a:br>
            <a:r>
              <a:rPr lang="en-US" sz="2200">
                <a:latin typeface="Calibri"/>
                <a:ea typeface="Calibri"/>
                <a:cs typeface="Calibri"/>
              </a:rPr>
              <a:t> Role-based signup with email activation, profile photo upload, password reset, and secure login.</a:t>
            </a:r>
          </a:p>
          <a:p>
            <a:r>
              <a:rPr lang="en-US" sz="2200" b="1">
                <a:latin typeface="Calibri"/>
                <a:ea typeface="Calibri"/>
                <a:cs typeface="Calibri"/>
              </a:rPr>
              <a:t>Role-Based Access Control</a:t>
            </a:r>
            <a:br>
              <a:rPr lang="en-US" sz="2200" b="1">
                <a:latin typeface="Calibri"/>
                <a:ea typeface="Calibri"/>
                <a:cs typeface="Calibri"/>
              </a:rPr>
            </a:br>
            <a:r>
              <a:rPr lang="en-US" sz="2200" b="1">
                <a:latin typeface="Calibri"/>
                <a:ea typeface="Calibri"/>
                <a:cs typeface="Calibri"/>
              </a:rPr>
              <a:t> </a:t>
            </a:r>
            <a:r>
              <a:rPr lang="en-US" sz="2200">
                <a:latin typeface="Calibri"/>
                <a:ea typeface="Calibri"/>
                <a:cs typeface="Calibri"/>
              </a:rPr>
              <a:t>Different dashboards and features for Parents, Educators, and Managers.</a:t>
            </a:r>
          </a:p>
          <a:p>
            <a:r>
              <a:rPr lang="en-US" sz="2200" b="1">
                <a:latin typeface="Calibri"/>
                <a:ea typeface="Calibri"/>
                <a:cs typeface="Calibri"/>
              </a:rPr>
              <a:t>Child &amp; Attendance Management</a:t>
            </a:r>
            <a:br>
              <a:rPr lang="en-US" sz="2200" b="1">
                <a:latin typeface="Calibri"/>
                <a:ea typeface="Calibri"/>
                <a:cs typeface="Calibri"/>
              </a:rPr>
            </a:br>
            <a:r>
              <a:rPr lang="en-US" sz="2200">
                <a:latin typeface="Calibri"/>
                <a:ea typeface="Calibri"/>
                <a:cs typeface="Calibri"/>
              </a:rPr>
              <a:t> Educators can view assigned children, mark daily attendance, and track attendance history.</a:t>
            </a:r>
          </a:p>
          <a:p>
            <a:r>
              <a:rPr lang="en-US" sz="2200" b="1">
                <a:latin typeface="Calibri"/>
                <a:ea typeface="Calibri"/>
                <a:cs typeface="Calibri"/>
              </a:rPr>
              <a:t>Manager Features</a:t>
            </a:r>
            <a:br>
              <a:rPr lang="en-US" sz="2200" b="1">
                <a:latin typeface="Calibri"/>
                <a:ea typeface="Calibri"/>
                <a:cs typeface="Calibri"/>
              </a:rPr>
            </a:br>
            <a:r>
              <a:rPr lang="en-US" sz="2200">
                <a:latin typeface="Calibri"/>
                <a:ea typeface="Calibri"/>
                <a:cs typeface="Calibri"/>
              </a:rPr>
              <a:t> Overview dashboard with key stats, educator-child assignments, and event scheduling (partially done).</a:t>
            </a:r>
          </a:p>
          <a:p>
            <a:r>
              <a:rPr lang="en-US" sz="2200" b="1">
                <a:latin typeface="Calibri"/>
                <a:ea typeface="Calibri"/>
                <a:cs typeface="Calibri"/>
              </a:rPr>
              <a:t>Security &amp; Enhancements</a:t>
            </a:r>
            <a:br>
              <a:rPr lang="en-US" sz="2200" b="1">
                <a:latin typeface="Calibri"/>
                <a:ea typeface="Calibri"/>
                <a:cs typeface="Calibri"/>
              </a:rPr>
            </a:br>
            <a:r>
              <a:rPr lang="en-US" sz="220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ReCaptcha</a:t>
            </a:r>
            <a:r>
              <a:rPr lang="en-US" sz="2200">
                <a:latin typeface="Calibri"/>
                <a:ea typeface="Calibri"/>
                <a:cs typeface="Calibri"/>
              </a:rPr>
              <a:t> protection, mobile-responsive design, dynamic attendance charts.</a:t>
            </a:r>
          </a:p>
          <a:p>
            <a:endParaRPr lang="en-US" sz="2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937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F497B-F082-7849-E3BF-21A545F7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Thank you :) 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8F9A5CE5-882F-4289-C677-E9FD2C73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769" y="1429352"/>
            <a:ext cx="4330461" cy="4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60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E4C7F-0FFE-9624-CF1A-CB7FD39C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4095D-F7D6-9C07-B2F0-75A0A1B7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6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C239-7322-014D-79D0-50112ED4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53" y="397460"/>
            <a:ext cx="10653578" cy="1132258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Email Activation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A739D8D-887A-DADF-43AA-01C845F0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73" y="666807"/>
            <a:ext cx="6648450" cy="3533775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27AE730-D354-52EF-2E21-7EC21899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54" y="2643372"/>
            <a:ext cx="8650721" cy="40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1992E8-6794-1605-6ADB-EB9F7927D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102" y="2044268"/>
            <a:ext cx="10653579" cy="223111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089D7D-B11D-2FCF-D17C-D6DFA98CAE08}"/>
              </a:ext>
            </a:extLst>
          </p:cNvPr>
          <p:cNvSpPr txBox="1">
            <a:spLocks/>
          </p:cNvSpPr>
          <p:nvPr/>
        </p:nvSpPr>
        <p:spPr>
          <a:xfrm>
            <a:off x="599142" y="598743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alibri"/>
                <a:ea typeface="Calibri"/>
                <a:cs typeface="Calibri"/>
              </a:rPr>
              <a:t>Email Activation</a:t>
            </a:r>
          </a:p>
        </p:txBody>
      </p:sp>
    </p:spTree>
    <p:extLst>
      <p:ext uri="{BB962C8B-B14F-4D97-AF65-F5344CB8AC3E}">
        <p14:creationId xmlns:p14="http://schemas.microsoft.com/office/powerpoint/2010/main" val="28345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E677-7865-7827-219D-BCC9ACAE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" y="340822"/>
            <a:ext cx="10653578" cy="1132258"/>
          </a:xfrm>
        </p:spPr>
        <p:txBody>
          <a:bodyPr/>
          <a:lstStyle/>
          <a:p>
            <a:r>
              <a:rPr lang="en-US"/>
              <a:t>Email Activation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08F8E8-C412-5BAE-B72E-D74F6D298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610" y="99168"/>
            <a:ext cx="8152742" cy="4593828"/>
          </a:xfr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DFDDA61-5738-B07D-4EE5-3DA44F26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" y="3699886"/>
            <a:ext cx="8496300" cy="3152775"/>
          </a:xfrm>
          <a:prstGeom prst="rect">
            <a:avLst/>
          </a:prstGeom>
        </p:spPr>
      </p:pic>
      <p:pic>
        <p:nvPicPr>
          <p:cNvPr id="9" name="Picture 8" descr="A close up of a word&#10;&#10;AI-generated content may be incorrect.">
            <a:extLst>
              <a:ext uri="{FF2B5EF4-FFF2-40B4-BE49-F238E27FC236}">
                <a16:creationId xmlns:a16="http://schemas.microsoft.com/office/drawing/2014/main" id="{33E26766-5A52-8652-9DAA-DA08375DC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41" y="2394673"/>
            <a:ext cx="4621646" cy="5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115CFA1C-9128-A224-E34D-EA1EACFC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94" y="929408"/>
            <a:ext cx="4293466" cy="314036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8D51D0-AEFF-723C-6B72-C96D981B2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" y="923781"/>
            <a:ext cx="4752975" cy="5934075"/>
          </a:xfrm>
          <a:prstGeom prst="rect">
            <a:avLst/>
          </a:prstGeom>
        </p:spPr>
      </p:pic>
      <p:pic>
        <p:nvPicPr>
          <p:cNvPr id="4" name="Content Placeholder 3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300D96C0-3203-C33B-B68F-763CE46BF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59905" y="3421982"/>
            <a:ext cx="4955327" cy="343473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06803F-B656-212B-3E81-6A8D8AF2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9" y="156095"/>
            <a:ext cx="10653578" cy="1132258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Secure Login &amp; Registration System</a:t>
            </a:r>
          </a:p>
        </p:txBody>
      </p:sp>
      <p:pic>
        <p:nvPicPr>
          <p:cNvPr id="2" name="Picture 1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0C0C39D3-5A5D-6DE3-2E8D-B39FE5F7C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272" y="614373"/>
            <a:ext cx="7550728" cy="1449802"/>
          </a:xfrm>
          <a:prstGeom prst="rect">
            <a:avLst/>
          </a:prstGeom>
        </p:spPr>
      </p:pic>
      <p:pic>
        <p:nvPicPr>
          <p:cNvPr id="3" name="Picture 2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AB97AA5A-4157-26B6-E043-8B676E6CB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370" y="2067784"/>
            <a:ext cx="4759281" cy="344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1B89-EF09-6218-7470-1A757A48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Admin Dashboard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6A82DA-6BEE-6F71-5586-07E01295A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219" y="1023475"/>
            <a:ext cx="5483698" cy="3947575"/>
          </a:xfrm>
        </p:spPr>
      </p:pic>
      <p:pic>
        <p:nvPicPr>
          <p:cNvPr id="5" name="Picture 4" descr="A graph with red and green lines&#10;&#10;AI-generated content may be incorrect.">
            <a:extLst>
              <a:ext uri="{FF2B5EF4-FFF2-40B4-BE49-F238E27FC236}">
                <a16:creationId xmlns:a16="http://schemas.microsoft.com/office/drawing/2014/main" id="{D60E3CC6-D7EC-709C-F911-8E7D496E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66" y="1027012"/>
            <a:ext cx="5814591" cy="303883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1DD822-1CAB-CAC5-408D-0491E61A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414" y="3578505"/>
            <a:ext cx="4900287" cy="320233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9D0855-DA62-11A3-2A41-2D94927766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49" t="-354" r="20507" b="-62"/>
          <a:stretch/>
        </p:blipFill>
        <p:spPr>
          <a:xfrm>
            <a:off x="3784498" y="4525218"/>
            <a:ext cx="3486498" cy="233136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01935C-6C93-9400-E7DB-926451FBA9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" r="21290" b="62"/>
          <a:stretch/>
        </p:blipFill>
        <p:spPr>
          <a:xfrm>
            <a:off x="295577" y="4968914"/>
            <a:ext cx="3499175" cy="18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0DF6B-94A0-BF83-F694-729EFE3B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741B-FFD1-0290-25BC-DEEFE14D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Educator Dashboard </a:t>
            </a:r>
          </a:p>
        </p:txBody>
      </p:sp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8C89EC8C-6FD8-0AD1-C091-E0F34CAC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685"/>
            <a:ext cx="8601364" cy="288390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CC94AC-7628-45E6-1F26-721E0D6C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455" y="2877374"/>
            <a:ext cx="8428182" cy="3978071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F6DDE5-9CF7-B641-886B-0EC06CD5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7" y="2522112"/>
            <a:ext cx="6858936" cy="4335888"/>
          </a:xfrm>
          <a:prstGeom prst="rect">
            <a:avLst/>
          </a:prstGeom>
        </p:spPr>
      </p:pic>
      <p:pic>
        <p:nvPicPr>
          <p:cNvPr id="9" name="Content Placeholder 8" descr="A screenshot of a calendar&#10;&#10;AI-generated content may be incorrect.">
            <a:extLst>
              <a:ext uri="{FF2B5EF4-FFF2-40B4-BE49-F238E27FC236}">
                <a16:creationId xmlns:a16="http://schemas.microsoft.com/office/drawing/2014/main" id="{A3FFCA5B-47A1-1409-88E7-8602A5DE4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46116" y="-1651"/>
            <a:ext cx="5840724" cy="4593828"/>
          </a:xfrm>
        </p:spPr>
      </p:pic>
    </p:spTree>
    <p:extLst>
      <p:ext uri="{BB962C8B-B14F-4D97-AF65-F5344CB8AC3E}">
        <p14:creationId xmlns:p14="http://schemas.microsoft.com/office/powerpoint/2010/main" val="5503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C749E-DE07-3DCB-51BB-1615C6BCE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812A6-DDBB-9CB9-9C7E-0E910882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" y="-17087"/>
            <a:ext cx="10653578" cy="1132258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Parent Dashboard</a:t>
            </a:r>
          </a:p>
        </p:txBody>
      </p:sp>
      <p:pic>
        <p:nvPicPr>
          <p:cNvPr id="4" name="Content Placeholder 3" descr="A collage of babies&#10;&#10;AI-generated content may be incorrect.">
            <a:extLst>
              <a:ext uri="{FF2B5EF4-FFF2-40B4-BE49-F238E27FC236}">
                <a16:creationId xmlns:a16="http://schemas.microsoft.com/office/drawing/2014/main" id="{6255825E-D26B-B954-0659-04D581CD6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283" y="547521"/>
            <a:ext cx="10653579" cy="3119850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F6AEEB-FF43-9468-DB66-1CEF4609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" y="3174711"/>
            <a:ext cx="8029575" cy="3810578"/>
          </a:xfrm>
          <a:prstGeom prst="rect">
            <a:avLst/>
          </a:prstGeom>
        </p:spPr>
      </p:pic>
      <p:pic>
        <p:nvPicPr>
          <p:cNvPr id="6" name="Picture 5" descr="A screenshot of a email&#10;&#10;AI-generated content may be incorrect.">
            <a:extLst>
              <a:ext uri="{FF2B5EF4-FFF2-40B4-BE49-F238E27FC236}">
                <a16:creationId xmlns:a16="http://schemas.microsoft.com/office/drawing/2014/main" id="{57E15CAE-8FC8-6B79-BC85-04C0E2BE0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629" y="3583853"/>
            <a:ext cx="6454197" cy="32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199C-24D9-C48D-A5C9-A2F8C7BF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Who did what </a:t>
            </a:r>
            <a:endParaRPr lang="en-US">
              <a:solidFill>
                <a:srgbClr val="FF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96C5-8937-C381-9026-DC31E686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04293"/>
            <a:ext cx="10965306" cy="49587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latin typeface="Calibri"/>
                <a:ea typeface="Calibri"/>
                <a:cs typeface="Calibri"/>
              </a:rPr>
              <a:t>Secured role-based login and registration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Calibri"/>
                <a:ea typeface="Calibri"/>
                <a:cs typeface="Calibri"/>
              </a:rPr>
              <a:t>Ritu Arora</a:t>
            </a:r>
          </a:p>
          <a:p>
            <a:r>
              <a:rPr lang="en-US" sz="1600">
                <a:latin typeface="Calibri"/>
                <a:ea typeface="Calibri"/>
                <a:cs typeface="Calibri"/>
              </a:rPr>
              <a:t>Admin dashboard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Calibri"/>
                <a:ea typeface="Calibri"/>
                <a:cs typeface="Calibri"/>
              </a:rPr>
              <a:t>Qi He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Calibri"/>
                <a:ea typeface="Calibri"/>
                <a:cs typeface="Calibri"/>
              </a:rPr>
              <a:t>Shao Hang (implemented calendar to manage events)</a:t>
            </a:r>
          </a:p>
          <a:p>
            <a:r>
              <a:rPr lang="en-US" sz="1600">
                <a:latin typeface="Calibri"/>
                <a:ea typeface="Calibri"/>
                <a:cs typeface="Calibri"/>
              </a:rPr>
              <a:t>Educator dashboard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Calibri"/>
                <a:ea typeface="Calibri"/>
                <a:cs typeface="Calibri"/>
              </a:rPr>
              <a:t>Ritu Arora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Calibri"/>
                <a:ea typeface="Calibri"/>
                <a:cs typeface="Calibri"/>
              </a:rPr>
              <a:t>Shao Hang (implemented calendar to manage events)</a:t>
            </a:r>
          </a:p>
          <a:p>
            <a:r>
              <a:rPr lang="en-US" sz="1600">
                <a:latin typeface="Calibri"/>
                <a:ea typeface="Calibri"/>
                <a:cs typeface="Calibri"/>
              </a:rPr>
              <a:t>Parent dashboard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Calibri"/>
                <a:ea typeface="Calibri"/>
                <a:cs typeface="Calibri"/>
              </a:rPr>
              <a:t>Qi He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Calibri"/>
                <a:ea typeface="Calibri"/>
                <a:cs typeface="Calibri"/>
              </a:rPr>
              <a:t>Shao Hang (implemented Events View/Create feature)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Calibri"/>
                <a:ea typeface="Calibri"/>
                <a:cs typeface="Calibri"/>
              </a:rPr>
              <a:t>Shao Hang (integrated Stripe Payment API)</a:t>
            </a:r>
          </a:p>
          <a:p>
            <a:r>
              <a:rPr lang="en-US" sz="1600">
                <a:latin typeface="Calibri"/>
                <a:ea typeface="Calibri"/>
                <a:cs typeface="Calibri"/>
              </a:rPr>
              <a:t>UI design &amp; project planning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Calibri"/>
                <a:ea typeface="Calibri"/>
                <a:cs typeface="Calibri"/>
              </a:rPr>
              <a:t>Ritu Arora</a:t>
            </a:r>
          </a:p>
        </p:txBody>
      </p:sp>
    </p:spTree>
    <p:extLst>
      <p:ext uri="{BB962C8B-B14F-4D97-AF65-F5344CB8AC3E}">
        <p14:creationId xmlns:p14="http://schemas.microsoft.com/office/powerpoint/2010/main" val="53787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48EA17-F2CF-2F98-FC06-DBB6A2AEC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D4267-6754-E656-C65D-257297D4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D151A5-1B85-7FCF-0552-4DAFF9FD7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" y="330925"/>
            <a:ext cx="10653578" cy="1132258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Database Design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6D38A9-2C5D-0D0A-275D-BF25DC328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888"/>
          <a:stretch/>
        </p:blipFill>
        <p:spPr>
          <a:xfrm>
            <a:off x="1096099" y="895805"/>
            <a:ext cx="10252401" cy="5968323"/>
          </a:xfrm>
        </p:spPr>
      </p:pic>
    </p:spTree>
    <p:extLst>
      <p:ext uri="{BB962C8B-B14F-4D97-AF65-F5344CB8AC3E}">
        <p14:creationId xmlns:p14="http://schemas.microsoft.com/office/powerpoint/2010/main" val="308285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1967-BC57-E4B2-BFAA-2708357E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Cloudflare Integration: How It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1BC45-4EC7-CF90-3173-74A4469F5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230623"/>
            <a:ext cx="10653579" cy="45938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</a:rPr>
              <a:t>You point a subdomain (e.g. cdn.team4.fsd13.ca) to Cloudflare</a:t>
            </a:r>
          </a:p>
          <a:p>
            <a:r>
              <a:rPr lang="en-US" sz="2200">
                <a:latin typeface="Calibri"/>
                <a:ea typeface="Calibri"/>
                <a:cs typeface="Calibri"/>
              </a:rPr>
              <a:t>Cloudflare caches &amp; serves /uploads/* content globally</a:t>
            </a:r>
          </a:p>
          <a:p>
            <a:r>
              <a:rPr lang="en-US" sz="2200">
                <a:latin typeface="Calibri"/>
                <a:ea typeface="Calibri"/>
                <a:cs typeface="Calibri"/>
              </a:rPr>
              <a:t>Update file paths:</a:t>
            </a:r>
          </a:p>
          <a:p>
            <a:endParaRPr lang="en-US" sz="22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>
                <a:latin typeface="Calibri"/>
                <a:ea typeface="Calibri"/>
                <a:cs typeface="Calibri"/>
              </a:rPr>
              <a:t>&lt;!-- Before --&gt;
&lt;</a:t>
            </a:r>
            <a:r>
              <a:rPr lang="en-US" sz="2200" err="1">
                <a:latin typeface="Calibri"/>
                <a:ea typeface="Calibri"/>
                <a:cs typeface="Calibri"/>
              </a:rPr>
              <a:t>img</a:t>
            </a:r>
            <a:r>
              <a:rPr lang="en-US" sz="220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src</a:t>
            </a:r>
            <a:r>
              <a:rPr lang="en-US" sz="2200">
                <a:latin typeface="Calibri"/>
                <a:ea typeface="Calibri"/>
                <a:cs typeface="Calibri"/>
              </a:rPr>
              <a:t>="/uploads/logo.png"&gt;
&lt;!-- After --&gt;
&lt;</a:t>
            </a:r>
            <a:r>
              <a:rPr lang="en-US" sz="2200" err="1">
                <a:latin typeface="Calibri"/>
                <a:ea typeface="Calibri"/>
                <a:cs typeface="Calibri"/>
              </a:rPr>
              <a:t>img</a:t>
            </a:r>
            <a:r>
              <a:rPr lang="en-US" sz="220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src</a:t>
            </a:r>
            <a:r>
              <a:rPr lang="en-US" sz="2200">
                <a:latin typeface="Calibri"/>
                <a:ea typeface="Calibri"/>
                <a:cs typeface="Calibri"/>
              </a:rPr>
              <a:t>="https://cdn.team4.fsd13.ca/uploads/logo.png"&gt;</a:t>
            </a:r>
          </a:p>
          <a:p>
            <a:endParaRPr lang="en-US" sz="2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89463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VanillaVTI</vt:lpstr>
      <vt:lpstr>PowerPoint Presentation</vt:lpstr>
      <vt:lpstr>Purpose of the System</vt:lpstr>
      <vt:lpstr>Secure Login &amp; Registration System</vt:lpstr>
      <vt:lpstr>Admin Dashboard </vt:lpstr>
      <vt:lpstr>Educator Dashboard </vt:lpstr>
      <vt:lpstr>Parent Dashboard</vt:lpstr>
      <vt:lpstr>Who did what </vt:lpstr>
      <vt:lpstr>Database Design</vt:lpstr>
      <vt:lpstr>Cloudflare Integration: How It Works</vt:lpstr>
      <vt:lpstr>Cloudflare Integration: What &amp; Why</vt:lpstr>
      <vt:lpstr>How We Set It Up</vt:lpstr>
      <vt:lpstr>Payment with Stripe PHP/API</vt:lpstr>
      <vt:lpstr>Stripe personal dashboard</vt:lpstr>
      <vt:lpstr>FullCalendar for events</vt:lpstr>
      <vt:lpstr>PowerPoint Presentation</vt:lpstr>
      <vt:lpstr>Challenges/Teaching</vt:lpstr>
      <vt:lpstr>Fullcalendar.io</vt:lpstr>
      <vt:lpstr>FullCalendar.io</vt:lpstr>
      <vt:lpstr>Image Capture Feature</vt:lpstr>
      <vt:lpstr>Data Visualization</vt:lpstr>
      <vt:lpstr>Flexible Data Retrieval</vt:lpstr>
      <vt:lpstr>Future work </vt:lpstr>
      <vt:lpstr>Summary</vt:lpstr>
      <vt:lpstr>Thank you :) </vt:lpstr>
      <vt:lpstr>Back up</vt:lpstr>
      <vt:lpstr>Email Activation</vt:lpstr>
      <vt:lpstr>PowerPoint Presentation</vt:lpstr>
      <vt:lpstr>Email Activation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2025-03-20T13:40:10Z</dcterms:created>
  <dcterms:modified xsi:type="dcterms:W3CDTF">2025-03-28T16:20:56Z</dcterms:modified>
</cp:coreProperties>
</file>